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7" r:id="rId2"/>
    <p:sldId id="256" r:id="rId3"/>
  </p:sldIdLst>
  <p:sldSz cx="10693400" cy="7556500"/>
  <p:notesSz cx="6797675" cy="9926638"/>
  <p:embeddedFontLst>
    <p:embeddedFont>
      <p:font typeface="Asap" panose="020B0604020202020204" charset="0"/>
      <p:regular r:id="rId4"/>
    </p:embeddedFont>
    <p:embeddedFont>
      <p:font typeface="Sailors" panose="02000000000000000000" charset="0"/>
      <p:regular r:id="rId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62" d="100"/>
          <a:sy n="62" d="100"/>
        </p:scale>
        <p:origin x="132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font" Target="fonts/font2.fntdata"/><Relationship Id="rId4" Type="http://schemas.openxmlformats.org/officeDocument/2006/relationships/font" Target="fonts/font1.fntdata"/><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30355" y="1248452"/>
            <a:ext cx="4666204" cy="1231106"/>
          </a:xfrm>
          <a:prstGeom prst="rect">
            <a:avLst/>
          </a:prstGeom>
        </p:spPr>
        <p:txBody>
          <a:bodyPr lIns="0" tIns="0" rIns="0" bIns="0" rtlCol="0" anchor="t">
            <a:spAutoFit/>
          </a:bodyPr>
          <a:lstStyle/>
          <a:p>
            <a:pPr algn="ctr">
              <a:lnSpc>
                <a:spcPts val="4775"/>
              </a:lnSpc>
            </a:pPr>
            <a:r>
              <a:rPr lang="en-US" sz="4800" spc="169" dirty="0">
                <a:solidFill>
                  <a:srgbClr val="08244B"/>
                </a:solidFill>
                <a:latin typeface="Sailors" panose="02000000000000000000" charset="0"/>
              </a:rPr>
              <a:t>WELCOME TO Healthy hub</a:t>
            </a:r>
          </a:p>
        </p:txBody>
      </p:sp>
      <p:sp>
        <p:nvSpPr>
          <p:cNvPr id="3" name="Freeform 3"/>
          <p:cNvSpPr/>
          <p:nvPr/>
        </p:nvSpPr>
        <p:spPr>
          <a:xfrm rot="13790155">
            <a:off x="5325346" y="4321615"/>
            <a:ext cx="847295" cy="820190"/>
          </a:xfrm>
          <a:custGeom>
            <a:avLst/>
            <a:gdLst/>
            <a:ahLst/>
            <a:cxnLst/>
            <a:rect l="l" t="t" r="r" b="b"/>
            <a:pathLst>
              <a:path w="782200" h="867906">
                <a:moveTo>
                  <a:pt x="0" y="0"/>
                </a:moveTo>
                <a:lnTo>
                  <a:pt x="782201" y="0"/>
                </a:lnTo>
                <a:lnTo>
                  <a:pt x="782201" y="867906"/>
                </a:lnTo>
                <a:lnTo>
                  <a:pt x="0" y="867906"/>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a:off x="6062759" y="2633812"/>
            <a:ext cx="3778610" cy="1866602"/>
          </a:xfrm>
          <a:custGeom>
            <a:avLst/>
            <a:gdLst/>
            <a:ahLst/>
            <a:cxnLst/>
            <a:rect l="l" t="t" r="r" b="b"/>
            <a:pathLst>
              <a:path w="4318326" h="2256702">
                <a:moveTo>
                  <a:pt x="0" y="0"/>
                </a:moveTo>
                <a:lnTo>
                  <a:pt x="4318326" y="0"/>
                </a:lnTo>
                <a:lnTo>
                  <a:pt x="4318326" y="2256701"/>
                </a:lnTo>
                <a:lnTo>
                  <a:pt x="0" y="2256701"/>
                </a:lnTo>
                <a:lnTo>
                  <a:pt x="0" y="0"/>
                </a:lnTo>
                <a:close/>
              </a:path>
            </a:pathLst>
          </a:custGeom>
          <a:blipFill>
            <a:blip r:embed="rId4"/>
            <a:stretch>
              <a:fillRect t="-43516"/>
            </a:stretch>
          </a:blipFill>
        </p:spPr>
      </p:sp>
      <p:sp>
        <p:nvSpPr>
          <p:cNvPr id="5" name="AutoShape 5"/>
          <p:cNvSpPr/>
          <p:nvPr/>
        </p:nvSpPr>
        <p:spPr>
          <a:xfrm rot="-5400000">
            <a:off x="6890801" y="3766975"/>
            <a:ext cx="2265927" cy="5336475"/>
          </a:xfrm>
          <a:prstGeom prst="rect">
            <a:avLst/>
          </a:prstGeom>
          <a:solidFill>
            <a:srgbClr val="D6335A"/>
          </a:solidFill>
        </p:spPr>
      </p:sp>
      <p:grpSp>
        <p:nvGrpSpPr>
          <p:cNvPr id="6" name="Group 6"/>
          <p:cNvGrpSpPr/>
          <p:nvPr/>
        </p:nvGrpSpPr>
        <p:grpSpPr>
          <a:xfrm rot="-5400000">
            <a:off x="4604235" y="4771714"/>
            <a:ext cx="921869" cy="580712"/>
            <a:chOff x="0" y="0"/>
            <a:chExt cx="330377" cy="208114"/>
          </a:xfrm>
        </p:grpSpPr>
        <p:sp>
          <p:nvSpPr>
            <p:cNvPr id="7" name="Freeform 7"/>
            <p:cNvSpPr/>
            <p:nvPr/>
          </p:nvSpPr>
          <p:spPr>
            <a:xfrm>
              <a:off x="0" y="0"/>
              <a:ext cx="330377" cy="208114"/>
            </a:xfrm>
            <a:custGeom>
              <a:avLst/>
              <a:gdLst/>
              <a:ahLst/>
              <a:cxnLst/>
              <a:rect l="l" t="t" r="r" b="b"/>
              <a:pathLst>
                <a:path w="330377" h="208114">
                  <a:moveTo>
                    <a:pt x="104057" y="0"/>
                  </a:moveTo>
                  <a:lnTo>
                    <a:pt x="226320" y="0"/>
                  </a:lnTo>
                  <a:cubicBezTo>
                    <a:pt x="253918" y="0"/>
                    <a:pt x="280385" y="10963"/>
                    <a:pt x="299899" y="30478"/>
                  </a:cubicBezTo>
                  <a:cubicBezTo>
                    <a:pt x="319414" y="49992"/>
                    <a:pt x="330377" y="76459"/>
                    <a:pt x="330377" y="104057"/>
                  </a:cubicBezTo>
                  <a:lnTo>
                    <a:pt x="330377" y="104057"/>
                  </a:lnTo>
                  <a:cubicBezTo>
                    <a:pt x="330377" y="131655"/>
                    <a:pt x="319414" y="158122"/>
                    <a:pt x="299899" y="177636"/>
                  </a:cubicBezTo>
                  <a:cubicBezTo>
                    <a:pt x="280385" y="197151"/>
                    <a:pt x="253918" y="208114"/>
                    <a:pt x="226320" y="208114"/>
                  </a:cubicBezTo>
                  <a:lnTo>
                    <a:pt x="104057" y="208114"/>
                  </a:lnTo>
                  <a:cubicBezTo>
                    <a:pt x="76459" y="208114"/>
                    <a:pt x="49992" y="197151"/>
                    <a:pt x="30478" y="177636"/>
                  </a:cubicBezTo>
                  <a:cubicBezTo>
                    <a:pt x="10963" y="158122"/>
                    <a:pt x="0" y="131655"/>
                    <a:pt x="0" y="104057"/>
                  </a:cubicBezTo>
                  <a:lnTo>
                    <a:pt x="0" y="104057"/>
                  </a:lnTo>
                  <a:cubicBezTo>
                    <a:pt x="0" y="76459"/>
                    <a:pt x="10963" y="49992"/>
                    <a:pt x="30478" y="30478"/>
                  </a:cubicBezTo>
                  <a:cubicBezTo>
                    <a:pt x="49992" y="10963"/>
                    <a:pt x="76459" y="0"/>
                    <a:pt x="104057" y="0"/>
                  </a:cubicBezTo>
                  <a:close/>
                </a:path>
              </a:pathLst>
            </a:custGeom>
            <a:solidFill>
              <a:srgbClr val="FFFFFF"/>
            </a:solidFill>
          </p:spPr>
        </p:sp>
        <p:sp>
          <p:nvSpPr>
            <p:cNvPr id="8" name="TextBox 8"/>
            <p:cNvSpPr txBox="1"/>
            <p:nvPr/>
          </p:nvSpPr>
          <p:spPr>
            <a:xfrm>
              <a:off x="0" y="-85725"/>
              <a:ext cx="330377" cy="293839"/>
            </a:xfrm>
            <a:prstGeom prst="rect">
              <a:avLst/>
            </a:prstGeom>
          </p:spPr>
          <p:txBody>
            <a:bodyPr lIns="50800" tIns="50800" rIns="50800" bIns="50800" rtlCol="0" anchor="ctr"/>
            <a:lstStyle/>
            <a:p>
              <a:pPr algn="ctr">
                <a:lnSpc>
                  <a:spcPts val="2679"/>
                </a:lnSpc>
              </a:pPr>
              <a:endParaRPr/>
            </a:p>
          </p:txBody>
        </p:sp>
      </p:grpSp>
      <p:sp>
        <p:nvSpPr>
          <p:cNvPr id="9" name="AutoShape 9"/>
          <p:cNvSpPr/>
          <p:nvPr/>
        </p:nvSpPr>
        <p:spPr>
          <a:xfrm flipV="1">
            <a:off x="5346000" y="0"/>
            <a:ext cx="19050" cy="8277601"/>
          </a:xfrm>
          <a:prstGeom prst="line">
            <a:avLst/>
          </a:prstGeom>
          <a:ln w="38100" cap="flat">
            <a:solidFill>
              <a:srgbClr val="A6A6A6"/>
            </a:solidFill>
            <a:prstDash val="solid"/>
            <a:headEnd type="none" w="sm" len="sm"/>
            <a:tailEnd type="none" w="sm" len="sm"/>
          </a:ln>
        </p:spPr>
      </p:sp>
      <p:sp>
        <p:nvSpPr>
          <p:cNvPr id="10" name="Freeform 10"/>
          <p:cNvSpPr/>
          <p:nvPr/>
        </p:nvSpPr>
        <p:spPr>
          <a:xfrm>
            <a:off x="5508705" y="184599"/>
            <a:ext cx="942259" cy="959085"/>
          </a:xfrm>
          <a:custGeom>
            <a:avLst/>
            <a:gdLst/>
            <a:ahLst/>
            <a:cxnLst/>
            <a:rect l="l" t="t" r="r" b="b"/>
            <a:pathLst>
              <a:path w="942259" h="959085">
                <a:moveTo>
                  <a:pt x="0" y="0"/>
                </a:moveTo>
                <a:lnTo>
                  <a:pt x="942259" y="0"/>
                </a:lnTo>
                <a:lnTo>
                  <a:pt x="942259" y="959085"/>
                </a:lnTo>
                <a:lnTo>
                  <a:pt x="0" y="959085"/>
                </a:lnTo>
                <a:lnTo>
                  <a:pt x="0" y="0"/>
                </a:lnTo>
                <a:close/>
              </a:path>
            </a:pathLst>
          </a:custGeom>
          <a:blipFill>
            <a:blip r:embed="rId5"/>
            <a:stretch>
              <a:fillRect l="-19350" t="-9950" r="-16085" b="-12658"/>
            </a:stretch>
          </a:blipFill>
        </p:spPr>
      </p:sp>
      <p:sp>
        <p:nvSpPr>
          <p:cNvPr id="11" name="Freeform 11"/>
          <p:cNvSpPr/>
          <p:nvPr/>
        </p:nvSpPr>
        <p:spPr>
          <a:xfrm rot="271046">
            <a:off x="9883185" y="1430052"/>
            <a:ext cx="782200" cy="867906"/>
          </a:xfrm>
          <a:custGeom>
            <a:avLst/>
            <a:gdLst/>
            <a:ahLst/>
            <a:cxnLst/>
            <a:rect l="l" t="t" r="r" b="b"/>
            <a:pathLst>
              <a:path w="782200" h="867906">
                <a:moveTo>
                  <a:pt x="0" y="0"/>
                </a:moveTo>
                <a:lnTo>
                  <a:pt x="782200" y="0"/>
                </a:lnTo>
                <a:lnTo>
                  <a:pt x="782200" y="867907"/>
                </a:lnTo>
                <a:lnTo>
                  <a:pt x="0" y="867907"/>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grpSp>
        <p:nvGrpSpPr>
          <p:cNvPr id="12" name="Group 12"/>
          <p:cNvGrpSpPr/>
          <p:nvPr/>
        </p:nvGrpSpPr>
        <p:grpSpPr>
          <a:xfrm rot="-5400000">
            <a:off x="10084046" y="3020695"/>
            <a:ext cx="921869" cy="296842"/>
            <a:chOff x="0" y="0"/>
            <a:chExt cx="330377" cy="208114"/>
          </a:xfrm>
        </p:grpSpPr>
        <p:sp>
          <p:nvSpPr>
            <p:cNvPr id="13" name="Freeform 13"/>
            <p:cNvSpPr/>
            <p:nvPr/>
          </p:nvSpPr>
          <p:spPr>
            <a:xfrm>
              <a:off x="0" y="0"/>
              <a:ext cx="330377" cy="208114"/>
            </a:xfrm>
            <a:custGeom>
              <a:avLst/>
              <a:gdLst/>
              <a:ahLst/>
              <a:cxnLst/>
              <a:rect l="l" t="t" r="r" b="b"/>
              <a:pathLst>
                <a:path w="330377" h="208114">
                  <a:moveTo>
                    <a:pt x="104057" y="0"/>
                  </a:moveTo>
                  <a:lnTo>
                    <a:pt x="226320" y="0"/>
                  </a:lnTo>
                  <a:cubicBezTo>
                    <a:pt x="253918" y="0"/>
                    <a:pt x="280385" y="10963"/>
                    <a:pt x="299899" y="30478"/>
                  </a:cubicBezTo>
                  <a:cubicBezTo>
                    <a:pt x="319414" y="49992"/>
                    <a:pt x="330377" y="76459"/>
                    <a:pt x="330377" y="104057"/>
                  </a:cubicBezTo>
                  <a:lnTo>
                    <a:pt x="330377" y="104057"/>
                  </a:lnTo>
                  <a:cubicBezTo>
                    <a:pt x="330377" y="131655"/>
                    <a:pt x="319414" y="158122"/>
                    <a:pt x="299899" y="177636"/>
                  </a:cubicBezTo>
                  <a:cubicBezTo>
                    <a:pt x="280385" y="197151"/>
                    <a:pt x="253918" y="208114"/>
                    <a:pt x="226320" y="208114"/>
                  </a:cubicBezTo>
                  <a:lnTo>
                    <a:pt x="104057" y="208114"/>
                  </a:lnTo>
                  <a:cubicBezTo>
                    <a:pt x="76459" y="208114"/>
                    <a:pt x="49992" y="197151"/>
                    <a:pt x="30478" y="177636"/>
                  </a:cubicBezTo>
                  <a:cubicBezTo>
                    <a:pt x="10963" y="158122"/>
                    <a:pt x="0" y="131655"/>
                    <a:pt x="0" y="104057"/>
                  </a:cubicBezTo>
                  <a:lnTo>
                    <a:pt x="0" y="104057"/>
                  </a:lnTo>
                  <a:cubicBezTo>
                    <a:pt x="0" y="76459"/>
                    <a:pt x="10963" y="49992"/>
                    <a:pt x="30478" y="30478"/>
                  </a:cubicBezTo>
                  <a:cubicBezTo>
                    <a:pt x="49992" y="10963"/>
                    <a:pt x="76459" y="0"/>
                    <a:pt x="104057" y="0"/>
                  </a:cubicBezTo>
                  <a:close/>
                </a:path>
              </a:pathLst>
            </a:custGeom>
            <a:solidFill>
              <a:srgbClr val="FFFFFF"/>
            </a:solidFill>
          </p:spPr>
        </p:sp>
        <p:sp>
          <p:nvSpPr>
            <p:cNvPr id="14" name="TextBox 14"/>
            <p:cNvSpPr txBox="1"/>
            <p:nvPr/>
          </p:nvSpPr>
          <p:spPr>
            <a:xfrm>
              <a:off x="0" y="-85725"/>
              <a:ext cx="330377" cy="293839"/>
            </a:xfrm>
            <a:prstGeom prst="rect">
              <a:avLst/>
            </a:prstGeom>
          </p:spPr>
          <p:txBody>
            <a:bodyPr lIns="50800" tIns="50800" rIns="50800" bIns="50800" rtlCol="0" anchor="ctr"/>
            <a:lstStyle/>
            <a:p>
              <a:pPr algn="ctr">
                <a:lnSpc>
                  <a:spcPts val="2679"/>
                </a:lnSpc>
              </a:pPr>
              <a:endParaRPr/>
            </a:p>
          </p:txBody>
        </p:sp>
      </p:grpSp>
      <p:grpSp>
        <p:nvGrpSpPr>
          <p:cNvPr id="15" name="Group 15"/>
          <p:cNvGrpSpPr/>
          <p:nvPr/>
        </p:nvGrpSpPr>
        <p:grpSpPr>
          <a:xfrm>
            <a:off x="807869" y="2453203"/>
            <a:ext cx="3813194" cy="524109"/>
            <a:chOff x="-26039" y="-473269"/>
            <a:chExt cx="4864678" cy="698812"/>
          </a:xfrm>
        </p:grpSpPr>
        <p:sp>
          <p:nvSpPr>
            <p:cNvPr id="16" name="Freeform 16"/>
            <p:cNvSpPr/>
            <p:nvPr/>
          </p:nvSpPr>
          <p:spPr>
            <a:xfrm>
              <a:off x="155664" y="-469488"/>
              <a:ext cx="2636326" cy="695031"/>
            </a:xfrm>
            <a:custGeom>
              <a:avLst/>
              <a:gdLst/>
              <a:ahLst/>
              <a:cxnLst/>
              <a:rect l="l" t="t" r="r" b="b"/>
              <a:pathLst>
                <a:path w="2636326" h="695031">
                  <a:moveTo>
                    <a:pt x="0" y="0"/>
                  </a:moveTo>
                  <a:lnTo>
                    <a:pt x="2636326" y="0"/>
                  </a:lnTo>
                  <a:lnTo>
                    <a:pt x="2636326" y="695031"/>
                  </a:lnTo>
                  <a:lnTo>
                    <a:pt x="0" y="695031"/>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sp>
        <p:sp>
          <p:nvSpPr>
            <p:cNvPr id="17" name="Freeform 17"/>
            <p:cNvSpPr/>
            <p:nvPr/>
          </p:nvSpPr>
          <p:spPr>
            <a:xfrm>
              <a:off x="2159298" y="-473269"/>
              <a:ext cx="2636326" cy="695031"/>
            </a:xfrm>
            <a:custGeom>
              <a:avLst/>
              <a:gdLst/>
              <a:ahLst/>
              <a:cxnLst/>
              <a:rect l="l" t="t" r="r" b="b"/>
              <a:pathLst>
                <a:path w="2636326" h="695031">
                  <a:moveTo>
                    <a:pt x="0" y="0"/>
                  </a:moveTo>
                  <a:lnTo>
                    <a:pt x="2636325" y="0"/>
                  </a:lnTo>
                  <a:lnTo>
                    <a:pt x="2636325" y="695031"/>
                  </a:lnTo>
                  <a:lnTo>
                    <a:pt x="0" y="695031"/>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sp>
        <p:sp>
          <p:nvSpPr>
            <p:cNvPr id="18" name="TextBox 18"/>
            <p:cNvSpPr txBox="1"/>
            <p:nvPr/>
          </p:nvSpPr>
          <p:spPr>
            <a:xfrm>
              <a:off x="-26039" y="-253782"/>
              <a:ext cx="4864678" cy="377027"/>
            </a:xfrm>
            <a:prstGeom prst="rect">
              <a:avLst/>
            </a:prstGeom>
          </p:spPr>
          <p:txBody>
            <a:bodyPr lIns="0" tIns="0" rIns="0" bIns="0" rtlCol="0" anchor="t">
              <a:spAutoFit/>
            </a:bodyPr>
            <a:lstStyle/>
            <a:p>
              <a:pPr algn="ctr">
                <a:lnSpc>
                  <a:spcPts val="2600"/>
                </a:lnSpc>
              </a:pPr>
              <a:r>
                <a:rPr lang="en-US" sz="2000" spc="94" dirty="0">
                  <a:solidFill>
                    <a:srgbClr val="FFFFFF"/>
                  </a:solidFill>
                  <a:latin typeface="Sailors"/>
                </a:rPr>
                <a:t>Activities want to try</a:t>
              </a:r>
            </a:p>
          </p:txBody>
        </p:sp>
      </p:grpSp>
      <p:grpSp>
        <p:nvGrpSpPr>
          <p:cNvPr id="19" name="Group 19"/>
          <p:cNvGrpSpPr/>
          <p:nvPr/>
        </p:nvGrpSpPr>
        <p:grpSpPr>
          <a:xfrm>
            <a:off x="795169" y="472414"/>
            <a:ext cx="3853122" cy="521273"/>
            <a:chOff x="0" y="0"/>
            <a:chExt cx="4864678" cy="695031"/>
          </a:xfrm>
        </p:grpSpPr>
        <p:sp>
          <p:nvSpPr>
            <p:cNvPr id="20" name="Freeform 20"/>
            <p:cNvSpPr/>
            <p:nvPr/>
          </p:nvSpPr>
          <p:spPr>
            <a:xfrm>
              <a:off x="152502" y="0"/>
              <a:ext cx="2636326" cy="695031"/>
            </a:xfrm>
            <a:custGeom>
              <a:avLst/>
              <a:gdLst/>
              <a:ahLst/>
              <a:cxnLst/>
              <a:rect l="l" t="t" r="r" b="b"/>
              <a:pathLst>
                <a:path w="2636326" h="695031">
                  <a:moveTo>
                    <a:pt x="0" y="0"/>
                  </a:moveTo>
                  <a:lnTo>
                    <a:pt x="2636326" y="0"/>
                  </a:lnTo>
                  <a:lnTo>
                    <a:pt x="2636326" y="695031"/>
                  </a:lnTo>
                  <a:lnTo>
                    <a:pt x="0" y="695031"/>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sp>
        <p:sp>
          <p:nvSpPr>
            <p:cNvPr id="21" name="Freeform 21"/>
            <p:cNvSpPr/>
            <p:nvPr/>
          </p:nvSpPr>
          <p:spPr>
            <a:xfrm>
              <a:off x="2022933" y="0"/>
              <a:ext cx="2636326" cy="695031"/>
            </a:xfrm>
            <a:custGeom>
              <a:avLst/>
              <a:gdLst/>
              <a:ahLst/>
              <a:cxnLst/>
              <a:rect l="l" t="t" r="r" b="b"/>
              <a:pathLst>
                <a:path w="2636326" h="695031">
                  <a:moveTo>
                    <a:pt x="0" y="0"/>
                  </a:moveTo>
                  <a:lnTo>
                    <a:pt x="2636325" y="0"/>
                  </a:lnTo>
                  <a:lnTo>
                    <a:pt x="2636325" y="695031"/>
                  </a:lnTo>
                  <a:lnTo>
                    <a:pt x="0" y="695031"/>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sp>
        <p:sp>
          <p:nvSpPr>
            <p:cNvPr id="22" name="TextBox 22"/>
            <p:cNvSpPr txBox="1"/>
            <p:nvPr/>
          </p:nvSpPr>
          <p:spPr>
            <a:xfrm>
              <a:off x="0" y="75155"/>
              <a:ext cx="4864678" cy="377027"/>
            </a:xfrm>
            <a:prstGeom prst="rect">
              <a:avLst/>
            </a:prstGeom>
          </p:spPr>
          <p:txBody>
            <a:bodyPr lIns="0" tIns="0" rIns="0" bIns="0" rtlCol="0" anchor="t">
              <a:spAutoFit/>
            </a:bodyPr>
            <a:lstStyle/>
            <a:p>
              <a:pPr algn="ctr">
                <a:lnSpc>
                  <a:spcPts val="2600"/>
                </a:lnSpc>
              </a:pPr>
              <a:r>
                <a:rPr lang="en-US" sz="2000" spc="94" dirty="0">
                  <a:solidFill>
                    <a:srgbClr val="FFFFFF"/>
                  </a:solidFill>
                  <a:latin typeface="Sailors"/>
                </a:rPr>
                <a:t>MY goals</a:t>
              </a:r>
            </a:p>
          </p:txBody>
        </p:sp>
      </p:grpSp>
      <p:sp>
        <p:nvSpPr>
          <p:cNvPr id="23" name="TextBox 23"/>
          <p:cNvSpPr txBox="1"/>
          <p:nvPr/>
        </p:nvSpPr>
        <p:spPr>
          <a:xfrm>
            <a:off x="5431463" y="5434000"/>
            <a:ext cx="5335298" cy="1684564"/>
          </a:xfrm>
          <a:prstGeom prst="rect">
            <a:avLst/>
          </a:prstGeom>
        </p:spPr>
        <p:txBody>
          <a:bodyPr wrap="square" lIns="0" tIns="0" rIns="0" bIns="0" rtlCol="0" anchor="t">
            <a:spAutoFit/>
          </a:bodyPr>
          <a:lstStyle/>
          <a:p>
            <a:pPr>
              <a:lnSpc>
                <a:spcPts val="2679"/>
              </a:lnSpc>
            </a:pPr>
            <a:r>
              <a:rPr lang="en-US" sz="1400" b="1" dirty="0">
                <a:solidFill>
                  <a:srgbClr val="FFFFFF"/>
                </a:solidFill>
                <a:latin typeface="Asap"/>
              </a:rPr>
              <a:t>Venue: </a:t>
            </a:r>
            <a:r>
              <a:rPr lang="en-US" sz="1400" dirty="0">
                <a:solidFill>
                  <a:srgbClr val="FFFFFF"/>
                </a:solidFill>
                <a:latin typeface="Asap"/>
              </a:rPr>
              <a:t>Foxhill Forum, In-Volve Community Hub, 31 – 33 Wolfe Rd, Sheffield, S6 1BT</a:t>
            </a:r>
          </a:p>
          <a:p>
            <a:pPr>
              <a:lnSpc>
                <a:spcPts val="2679"/>
              </a:lnSpc>
            </a:pPr>
            <a:r>
              <a:rPr lang="en-US" sz="1400" b="1" dirty="0">
                <a:solidFill>
                  <a:srgbClr val="FFFFFF"/>
                </a:solidFill>
                <a:latin typeface="Asap"/>
              </a:rPr>
              <a:t>Day and Time: </a:t>
            </a:r>
            <a:r>
              <a:rPr lang="en-US" sz="1400" dirty="0">
                <a:solidFill>
                  <a:srgbClr val="FFFFFF"/>
                </a:solidFill>
                <a:latin typeface="Asap"/>
              </a:rPr>
              <a:t>Every Thursday, 10.30am to 12.00pm</a:t>
            </a:r>
          </a:p>
          <a:p>
            <a:pPr>
              <a:lnSpc>
                <a:spcPts val="2679"/>
              </a:lnSpc>
            </a:pPr>
            <a:r>
              <a:rPr lang="en-US" sz="1400" b="1" dirty="0">
                <a:solidFill>
                  <a:srgbClr val="FFFFFF"/>
                </a:solidFill>
                <a:latin typeface="Asap"/>
              </a:rPr>
              <a:t>Host Organisation(s): </a:t>
            </a:r>
            <a:r>
              <a:rPr lang="en-US" sz="1400" dirty="0">
                <a:solidFill>
                  <a:srgbClr val="FFFFFF"/>
                </a:solidFill>
                <a:latin typeface="Asap"/>
              </a:rPr>
              <a:t>SOAR Community in partnership, Network North Primary Care Network Programme</a:t>
            </a:r>
          </a:p>
        </p:txBody>
      </p:sp>
      <p:grpSp>
        <p:nvGrpSpPr>
          <p:cNvPr id="25" name="Group 25"/>
          <p:cNvGrpSpPr/>
          <p:nvPr/>
        </p:nvGrpSpPr>
        <p:grpSpPr>
          <a:xfrm>
            <a:off x="309144" y="1020452"/>
            <a:ext cx="4883233" cy="1388165"/>
            <a:chOff x="0" y="0"/>
            <a:chExt cx="6510977" cy="1850886"/>
          </a:xfrm>
        </p:grpSpPr>
        <p:sp>
          <p:nvSpPr>
            <p:cNvPr id="26" name="TextBox 26"/>
            <p:cNvSpPr txBox="1"/>
            <p:nvPr/>
          </p:nvSpPr>
          <p:spPr>
            <a:xfrm>
              <a:off x="0" y="8073"/>
              <a:ext cx="6510977" cy="1842813"/>
            </a:xfrm>
            <a:prstGeom prst="rect">
              <a:avLst/>
            </a:prstGeom>
          </p:spPr>
          <p:txBody>
            <a:bodyPr lIns="0" tIns="0" rIns="0" bIns="0" rtlCol="0" anchor="t">
              <a:spAutoFit/>
            </a:bodyPr>
            <a:lstStyle/>
            <a:p>
              <a:pPr marL="318719" lvl="1" indent="-159359" algn="ctr">
                <a:lnSpc>
                  <a:spcPts val="2214"/>
                </a:lnSpc>
                <a:buFont typeface="Arial"/>
                <a:buChar char="•"/>
              </a:pPr>
              <a:endParaRPr dirty="0"/>
            </a:p>
            <a:p>
              <a:pPr algn="ctr">
                <a:lnSpc>
                  <a:spcPts val="2214"/>
                </a:lnSpc>
              </a:pPr>
              <a:r>
                <a:rPr lang="en-US" sz="1476" dirty="0">
                  <a:solidFill>
                    <a:srgbClr val="212627"/>
                  </a:solidFill>
                  <a:latin typeface="Asap"/>
                </a:rPr>
                <a:t> </a:t>
              </a:r>
            </a:p>
            <a:p>
              <a:pPr marL="318719" lvl="1" indent="-159359" algn="ctr">
                <a:lnSpc>
                  <a:spcPts val="2214"/>
                </a:lnSpc>
                <a:buFont typeface="Arial"/>
                <a:buChar char="•"/>
              </a:pPr>
              <a:endParaRPr lang="en-US" sz="1476" dirty="0">
                <a:solidFill>
                  <a:srgbClr val="212627"/>
                </a:solidFill>
                <a:latin typeface="Asap"/>
              </a:endParaRPr>
            </a:p>
            <a:p>
              <a:pPr algn="ctr">
                <a:lnSpc>
                  <a:spcPts val="2214"/>
                </a:lnSpc>
              </a:pPr>
              <a:r>
                <a:rPr lang="en-US" sz="1476" dirty="0">
                  <a:solidFill>
                    <a:srgbClr val="212627"/>
                  </a:solidFill>
                  <a:latin typeface="Asap"/>
                </a:rPr>
                <a:t> </a:t>
              </a:r>
            </a:p>
            <a:p>
              <a:pPr marL="159360" lvl="1" algn="ctr">
                <a:lnSpc>
                  <a:spcPts val="2214"/>
                </a:lnSpc>
              </a:pPr>
              <a:r>
                <a:rPr lang="en-US" sz="1476" dirty="0">
                  <a:solidFill>
                    <a:srgbClr val="212627"/>
                  </a:solidFill>
                  <a:latin typeface="Asap"/>
                </a:rPr>
                <a:t> </a:t>
              </a:r>
            </a:p>
          </p:txBody>
        </p:sp>
        <p:grpSp>
          <p:nvGrpSpPr>
            <p:cNvPr id="27" name="Group 27"/>
            <p:cNvGrpSpPr/>
            <p:nvPr/>
          </p:nvGrpSpPr>
          <p:grpSpPr>
            <a:xfrm>
              <a:off x="51052" y="0"/>
              <a:ext cx="372337" cy="354883"/>
              <a:chOff x="0" y="0"/>
              <a:chExt cx="812800" cy="774700"/>
            </a:xfrm>
          </p:grpSpPr>
          <p:sp>
            <p:nvSpPr>
              <p:cNvPr id="28" name="Freeform 28"/>
              <p:cNvSpPr/>
              <p:nvPr/>
            </p:nvSpPr>
            <p:spPr>
              <a:xfrm>
                <a:off x="0" y="0"/>
                <a:ext cx="812800" cy="774700"/>
              </a:xfrm>
              <a:custGeom>
                <a:avLst/>
                <a:gdLst/>
                <a:ahLst/>
                <a:cxnLst/>
                <a:rect l="l" t="t" r="r" b="b"/>
                <a:pathLst>
                  <a:path w="812800" h="774700">
                    <a:moveTo>
                      <a:pt x="406400" y="0"/>
                    </a:moveTo>
                    <a:lnTo>
                      <a:pt x="502338" y="295909"/>
                    </a:lnTo>
                    <a:lnTo>
                      <a:pt x="812800" y="295909"/>
                    </a:lnTo>
                    <a:lnTo>
                      <a:pt x="561631" y="478791"/>
                    </a:lnTo>
                    <a:lnTo>
                      <a:pt x="657569" y="774700"/>
                    </a:lnTo>
                    <a:lnTo>
                      <a:pt x="406400" y="591819"/>
                    </a:lnTo>
                    <a:lnTo>
                      <a:pt x="155231" y="774700"/>
                    </a:lnTo>
                    <a:lnTo>
                      <a:pt x="251169" y="478791"/>
                    </a:lnTo>
                    <a:lnTo>
                      <a:pt x="0" y="295909"/>
                    </a:lnTo>
                    <a:lnTo>
                      <a:pt x="310462" y="295909"/>
                    </a:lnTo>
                    <a:lnTo>
                      <a:pt x="406400" y="0"/>
                    </a:lnTo>
                    <a:close/>
                  </a:path>
                </a:pathLst>
              </a:custGeom>
              <a:solidFill>
                <a:srgbClr val="FFBD59"/>
              </a:solidFill>
            </p:spPr>
          </p:sp>
          <p:sp>
            <p:nvSpPr>
              <p:cNvPr id="29" name="TextBox 29"/>
              <p:cNvSpPr txBox="1"/>
              <p:nvPr/>
            </p:nvSpPr>
            <p:spPr>
              <a:xfrm>
                <a:off x="228600" y="209550"/>
                <a:ext cx="355600" cy="400050"/>
              </a:xfrm>
              <a:prstGeom prst="rect">
                <a:avLst/>
              </a:prstGeom>
            </p:spPr>
            <p:txBody>
              <a:bodyPr lIns="50800" tIns="50800" rIns="50800" bIns="50800" rtlCol="0" anchor="ctr"/>
              <a:lstStyle/>
              <a:p>
                <a:pPr algn="ctr">
                  <a:lnSpc>
                    <a:spcPts val="2214"/>
                  </a:lnSpc>
                </a:pPr>
                <a:endParaRPr/>
              </a:p>
            </p:txBody>
          </p:sp>
        </p:grpSp>
        <p:grpSp>
          <p:nvGrpSpPr>
            <p:cNvPr id="30" name="Group 30"/>
            <p:cNvGrpSpPr/>
            <p:nvPr/>
          </p:nvGrpSpPr>
          <p:grpSpPr>
            <a:xfrm>
              <a:off x="51052" y="738423"/>
              <a:ext cx="372337" cy="354883"/>
              <a:chOff x="0" y="0"/>
              <a:chExt cx="812800" cy="774700"/>
            </a:xfrm>
          </p:grpSpPr>
          <p:sp>
            <p:nvSpPr>
              <p:cNvPr id="31" name="Freeform 31"/>
              <p:cNvSpPr/>
              <p:nvPr/>
            </p:nvSpPr>
            <p:spPr>
              <a:xfrm>
                <a:off x="0" y="0"/>
                <a:ext cx="812800" cy="774700"/>
              </a:xfrm>
              <a:custGeom>
                <a:avLst/>
                <a:gdLst/>
                <a:ahLst/>
                <a:cxnLst/>
                <a:rect l="l" t="t" r="r" b="b"/>
                <a:pathLst>
                  <a:path w="812800" h="774700">
                    <a:moveTo>
                      <a:pt x="406400" y="0"/>
                    </a:moveTo>
                    <a:lnTo>
                      <a:pt x="502338" y="295909"/>
                    </a:lnTo>
                    <a:lnTo>
                      <a:pt x="812800" y="295909"/>
                    </a:lnTo>
                    <a:lnTo>
                      <a:pt x="561631" y="478791"/>
                    </a:lnTo>
                    <a:lnTo>
                      <a:pt x="657569" y="774700"/>
                    </a:lnTo>
                    <a:lnTo>
                      <a:pt x="406400" y="591819"/>
                    </a:lnTo>
                    <a:lnTo>
                      <a:pt x="155231" y="774700"/>
                    </a:lnTo>
                    <a:lnTo>
                      <a:pt x="251169" y="478791"/>
                    </a:lnTo>
                    <a:lnTo>
                      <a:pt x="0" y="295909"/>
                    </a:lnTo>
                    <a:lnTo>
                      <a:pt x="310462" y="295909"/>
                    </a:lnTo>
                    <a:lnTo>
                      <a:pt x="406400" y="0"/>
                    </a:lnTo>
                    <a:close/>
                  </a:path>
                </a:pathLst>
              </a:custGeom>
              <a:solidFill>
                <a:srgbClr val="FFBD59"/>
              </a:solidFill>
            </p:spPr>
          </p:sp>
          <p:sp>
            <p:nvSpPr>
              <p:cNvPr id="32" name="TextBox 32"/>
              <p:cNvSpPr txBox="1"/>
              <p:nvPr/>
            </p:nvSpPr>
            <p:spPr>
              <a:xfrm>
                <a:off x="228600" y="209550"/>
                <a:ext cx="355600" cy="400050"/>
              </a:xfrm>
              <a:prstGeom prst="rect">
                <a:avLst/>
              </a:prstGeom>
            </p:spPr>
            <p:txBody>
              <a:bodyPr lIns="50800" tIns="50800" rIns="50800" bIns="50800" rtlCol="0" anchor="ctr"/>
              <a:lstStyle/>
              <a:p>
                <a:pPr algn="ctr">
                  <a:lnSpc>
                    <a:spcPts val="2214"/>
                  </a:lnSpc>
                </a:pPr>
                <a:endParaRPr/>
              </a:p>
            </p:txBody>
          </p:sp>
        </p:grpSp>
        <p:grpSp>
          <p:nvGrpSpPr>
            <p:cNvPr id="33" name="Group 33"/>
            <p:cNvGrpSpPr/>
            <p:nvPr/>
          </p:nvGrpSpPr>
          <p:grpSpPr>
            <a:xfrm>
              <a:off x="51052" y="1476847"/>
              <a:ext cx="372337" cy="354883"/>
              <a:chOff x="0" y="0"/>
              <a:chExt cx="812800" cy="774700"/>
            </a:xfrm>
          </p:grpSpPr>
          <p:sp>
            <p:nvSpPr>
              <p:cNvPr id="34" name="Freeform 34"/>
              <p:cNvSpPr/>
              <p:nvPr/>
            </p:nvSpPr>
            <p:spPr>
              <a:xfrm>
                <a:off x="0" y="0"/>
                <a:ext cx="812800" cy="774700"/>
              </a:xfrm>
              <a:custGeom>
                <a:avLst/>
                <a:gdLst/>
                <a:ahLst/>
                <a:cxnLst/>
                <a:rect l="l" t="t" r="r" b="b"/>
                <a:pathLst>
                  <a:path w="812800" h="774700">
                    <a:moveTo>
                      <a:pt x="406400" y="0"/>
                    </a:moveTo>
                    <a:lnTo>
                      <a:pt x="502338" y="295909"/>
                    </a:lnTo>
                    <a:lnTo>
                      <a:pt x="812800" y="295909"/>
                    </a:lnTo>
                    <a:lnTo>
                      <a:pt x="561631" y="478791"/>
                    </a:lnTo>
                    <a:lnTo>
                      <a:pt x="657569" y="774700"/>
                    </a:lnTo>
                    <a:lnTo>
                      <a:pt x="406400" y="591819"/>
                    </a:lnTo>
                    <a:lnTo>
                      <a:pt x="155231" y="774700"/>
                    </a:lnTo>
                    <a:lnTo>
                      <a:pt x="251169" y="478791"/>
                    </a:lnTo>
                    <a:lnTo>
                      <a:pt x="0" y="295909"/>
                    </a:lnTo>
                    <a:lnTo>
                      <a:pt x="310462" y="295909"/>
                    </a:lnTo>
                    <a:lnTo>
                      <a:pt x="406400" y="0"/>
                    </a:lnTo>
                    <a:close/>
                  </a:path>
                </a:pathLst>
              </a:custGeom>
              <a:solidFill>
                <a:srgbClr val="FFBD59"/>
              </a:solidFill>
            </p:spPr>
          </p:sp>
          <p:sp>
            <p:nvSpPr>
              <p:cNvPr id="35" name="TextBox 35"/>
              <p:cNvSpPr txBox="1"/>
              <p:nvPr/>
            </p:nvSpPr>
            <p:spPr>
              <a:xfrm>
                <a:off x="228600" y="209550"/>
                <a:ext cx="355600" cy="400050"/>
              </a:xfrm>
              <a:prstGeom prst="rect">
                <a:avLst/>
              </a:prstGeom>
            </p:spPr>
            <p:txBody>
              <a:bodyPr lIns="50800" tIns="50800" rIns="50800" bIns="50800" rtlCol="0" anchor="ctr"/>
              <a:lstStyle/>
              <a:p>
                <a:pPr algn="ctr">
                  <a:lnSpc>
                    <a:spcPts val="2214"/>
                  </a:lnSpc>
                </a:pPr>
                <a:endParaRPr/>
              </a:p>
            </p:txBody>
          </p:sp>
        </p:grpSp>
      </p:grpSp>
      <p:sp>
        <p:nvSpPr>
          <p:cNvPr id="48" name="TextBox 24">
            <a:extLst>
              <a:ext uri="{FF2B5EF4-FFF2-40B4-BE49-F238E27FC236}">
                <a16:creationId xmlns:a16="http://schemas.microsoft.com/office/drawing/2014/main" id="{169C85F8-B6BC-4866-9FF2-1A73FF7F68B3}"/>
              </a:ext>
            </a:extLst>
          </p:cNvPr>
          <p:cNvSpPr txBox="1"/>
          <p:nvPr/>
        </p:nvSpPr>
        <p:spPr>
          <a:xfrm>
            <a:off x="302650" y="3165616"/>
            <a:ext cx="549381" cy="1946367"/>
          </a:xfrm>
          <a:prstGeom prst="rect">
            <a:avLst/>
          </a:prstGeom>
        </p:spPr>
        <p:txBody>
          <a:bodyPr wrap="square" lIns="0" tIns="0" rIns="0" bIns="0" rtlCol="0" anchor="t">
            <a:spAutoFit/>
          </a:bodyPr>
          <a:lstStyle/>
          <a:p>
            <a:pPr marL="318719" lvl="1" indent="-159359" algn="ctr">
              <a:lnSpc>
                <a:spcPts val="2214"/>
              </a:lnSpc>
              <a:buFont typeface="Arial"/>
              <a:buChar char="•"/>
            </a:pPr>
            <a:r>
              <a:rPr lang="en-US" sz="1476" dirty="0">
                <a:solidFill>
                  <a:srgbClr val="212627"/>
                </a:solidFill>
                <a:latin typeface="Asap"/>
              </a:rPr>
              <a:t> </a:t>
            </a:r>
          </a:p>
          <a:p>
            <a:pPr marL="318719" lvl="1" indent="-159359" algn="ctr">
              <a:lnSpc>
                <a:spcPts val="2214"/>
              </a:lnSpc>
              <a:buFont typeface="Arial"/>
              <a:buChar char="•"/>
            </a:pPr>
            <a:r>
              <a:rPr lang="en-US" sz="1476" dirty="0">
                <a:solidFill>
                  <a:srgbClr val="212627"/>
                </a:solidFill>
                <a:latin typeface="Asap"/>
              </a:rPr>
              <a:t> </a:t>
            </a:r>
          </a:p>
          <a:p>
            <a:pPr marL="318719" lvl="1" indent="-159359" algn="ctr">
              <a:lnSpc>
                <a:spcPts val="2214"/>
              </a:lnSpc>
              <a:buFont typeface="Arial"/>
              <a:buChar char="•"/>
            </a:pPr>
            <a:r>
              <a:rPr lang="en-US" sz="1476" dirty="0">
                <a:solidFill>
                  <a:srgbClr val="212627"/>
                </a:solidFill>
                <a:latin typeface="Asap"/>
              </a:rPr>
              <a:t> </a:t>
            </a:r>
          </a:p>
          <a:p>
            <a:pPr marL="159360" lvl="1" algn="ctr">
              <a:lnSpc>
                <a:spcPts val="2214"/>
              </a:lnSpc>
            </a:pPr>
            <a:r>
              <a:rPr lang="en-US" sz="1476" dirty="0">
                <a:solidFill>
                  <a:srgbClr val="212627"/>
                </a:solidFill>
                <a:latin typeface="Asap"/>
              </a:rPr>
              <a:t> </a:t>
            </a:r>
          </a:p>
          <a:p>
            <a:pPr marL="159360" lvl="1" algn="ctr">
              <a:lnSpc>
                <a:spcPts val="2214"/>
              </a:lnSpc>
            </a:pPr>
            <a:r>
              <a:rPr lang="en-US" sz="1476" dirty="0">
                <a:solidFill>
                  <a:srgbClr val="212627"/>
                </a:solidFill>
                <a:latin typeface="Asap"/>
              </a:rPr>
              <a:t> </a:t>
            </a:r>
          </a:p>
          <a:p>
            <a:pPr marL="159360" lvl="1" algn="ctr">
              <a:lnSpc>
                <a:spcPts val="2214"/>
              </a:lnSpc>
            </a:pPr>
            <a:r>
              <a:rPr lang="en-US" sz="1476" dirty="0">
                <a:solidFill>
                  <a:srgbClr val="212627"/>
                </a:solidFill>
                <a:latin typeface="Asap"/>
              </a:rPr>
              <a:t>  </a:t>
            </a:r>
          </a:p>
          <a:p>
            <a:pPr marL="159360" lvl="1" algn="ctr">
              <a:lnSpc>
                <a:spcPts val="2214"/>
              </a:lnSpc>
            </a:pPr>
            <a:r>
              <a:rPr lang="en-US" sz="1476" dirty="0">
                <a:solidFill>
                  <a:srgbClr val="212627"/>
                </a:solidFill>
                <a:latin typeface="Asap"/>
              </a:rPr>
              <a:t>  </a:t>
            </a:r>
          </a:p>
        </p:txBody>
      </p:sp>
      <p:pic>
        <p:nvPicPr>
          <p:cNvPr id="1026" name="Picture 2" descr="Network North PCN Logo">
            <a:extLst>
              <a:ext uri="{FF2B5EF4-FFF2-40B4-BE49-F238E27FC236}">
                <a16:creationId xmlns:a16="http://schemas.microsoft.com/office/drawing/2014/main" id="{CD7BFD72-62A4-4E5B-AD2C-A1439CABD05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486396" y="84238"/>
            <a:ext cx="815361" cy="968746"/>
          </a:xfrm>
          <a:prstGeom prst="rect">
            <a:avLst/>
          </a:prstGeom>
          <a:noFill/>
          <a:extLst>
            <a:ext uri="{909E8E84-426E-40DD-AFC4-6F175D3DCCD1}">
              <a14:hiddenFill xmlns:a14="http://schemas.microsoft.com/office/drawing/2010/main">
                <a:solidFill>
                  <a:srgbClr val="FFFFFF"/>
                </a:solidFill>
              </a14:hiddenFill>
            </a:ext>
          </a:extLst>
        </p:spPr>
      </p:pic>
      <p:sp>
        <p:nvSpPr>
          <p:cNvPr id="36" name="TextBox 35">
            <a:extLst>
              <a:ext uri="{FF2B5EF4-FFF2-40B4-BE49-F238E27FC236}">
                <a16:creationId xmlns:a16="http://schemas.microsoft.com/office/drawing/2014/main" id="{4ADF4A2A-6317-4B7B-A986-E596D524C26A}"/>
              </a:ext>
            </a:extLst>
          </p:cNvPr>
          <p:cNvSpPr txBox="1"/>
          <p:nvPr/>
        </p:nvSpPr>
        <p:spPr>
          <a:xfrm>
            <a:off x="6332709" y="4581177"/>
            <a:ext cx="3868120" cy="400110"/>
          </a:xfrm>
          <a:prstGeom prst="rect">
            <a:avLst/>
          </a:prstGeom>
          <a:noFill/>
        </p:spPr>
        <p:txBody>
          <a:bodyPr wrap="square" rtlCol="0">
            <a:spAutoFit/>
          </a:bodyPr>
          <a:lstStyle/>
          <a:p>
            <a:r>
              <a:rPr lang="en-GB" sz="2000" dirty="0">
                <a:latin typeface="Sailors" panose="02000000000000000000" charset="0"/>
              </a:rPr>
              <a:t>Referral via GENOSIDE surgery</a:t>
            </a:r>
          </a:p>
        </p:txBody>
      </p:sp>
      <p:sp>
        <p:nvSpPr>
          <p:cNvPr id="50" name="Freeform 11">
            <a:extLst>
              <a:ext uri="{FF2B5EF4-FFF2-40B4-BE49-F238E27FC236}">
                <a16:creationId xmlns:a16="http://schemas.microsoft.com/office/drawing/2014/main" id="{C9F23926-E9C4-40A8-9FC8-BC9C2990CBDA}"/>
              </a:ext>
            </a:extLst>
          </p:cNvPr>
          <p:cNvSpPr/>
          <p:nvPr/>
        </p:nvSpPr>
        <p:spPr>
          <a:xfrm rot="271046">
            <a:off x="9938073" y="4252418"/>
            <a:ext cx="782200" cy="867906"/>
          </a:xfrm>
          <a:custGeom>
            <a:avLst/>
            <a:gdLst/>
            <a:ahLst/>
            <a:cxnLst/>
            <a:rect l="l" t="t" r="r" b="b"/>
            <a:pathLst>
              <a:path w="782200" h="867906">
                <a:moveTo>
                  <a:pt x="0" y="0"/>
                </a:moveTo>
                <a:lnTo>
                  <a:pt x="782200" y="0"/>
                </a:lnTo>
                <a:lnTo>
                  <a:pt x="782200" y="867907"/>
                </a:lnTo>
                <a:lnTo>
                  <a:pt x="0" y="867907"/>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51" name="Freeform 3">
            <a:extLst>
              <a:ext uri="{FF2B5EF4-FFF2-40B4-BE49-F238E27FC236}">
                <a16:creationId xmlns:a16="http://schemas.microsoft.com/office/drawing/2014/main" id="{411E3867-E3C5-41FE-9EBE-2F6BF90730A1}"/>
              </a:ext>
            </a:extLst>
          </p:cNvPr>
          <p:cNvSpPr/>
          <p:nvPr/>
        </p:nvSpPr>
        <p:spPr>
          <a:xfrm rot="13790155">
            <a:off x="5256645" y="1426610"/>
            <a:ext cx="847295" cy="820190"/>
          </a:xfrm>
          <a:custGeom>
            <a:avLst/>
            <a:gdLst/>
            <a:ahLst/>
            <a:cxnLst/>
            <a:rect l="l" t="t" r="r" b="b"/>
            <a:pathLst>
              <a:path w="782200" h="867906">
                <a:moveTo>
                  <a:pt x="0" y="0"/>
                </a:moveTo>
                <a:lnTo>
                  <a:pt x="782201" y="0"/>
                </a:lnTo>
                <a:lnTo>
                  <a:pt x="782201" y="867906"/>
                </a:lnTo>
                <a:lnTo>
                  <a:pt x="0" y="867906"/>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grpSp>
        <p:nvGrpSpPr>
          <p:cNvPr id="52" name="Group 19">
            <a:extLst>
              <a:ext uri="{FF2B5EF4-FFF2-40B4-BE49-F238E27FC236}">
                <a16:creationId xmlns:a16="http://schemas.microsoft.com/office/drawing/2014/main" id="{1C73F8A3-00B7-4747-9028-3D0F307DAB80}"/>
              </a:ext>
            </a:extLst>
          </p:cNvPr>
          <p:cNvGrpSpPr/>
          <p:nvPr/>
        </p:nvGrpSpPr>
        <p:grpSpPr>
          <a:xfrm>
            <a:off x="839612" y="4364787"/>
            <a:ext cx="3907820" cy="524109"/>
            <a:chOff x="40076" y="-782989"/>
            <a:chExt cx="4933737" cy="698812"/>
          </a:xfrm>
        </p:grpSpPr>
        <p:sp>
          <p:nvSpPr>
            <p:cNvPr id="53" name="Freeform 20">
              <a:extLst>
                <a:ext uri="{FF2B5EF4-FFF2-40B4-BE49-F238E27FC236}">
                  <a16:creationId xmlns:a16="http://schemas.microsoft.com/office/drawing/2014/main" id="{DB8440DE-1E11-444C-AEEB-1089AE8F8818}"/>
                </a:ext>
              </a:extLst>
            </p:cNvPr>
            <p:cNvSpPr/>
            <p:nvPr/>
          </p:nvSpPr>
          <p:spPr>
            <a:xfrm>
              <a:off x="166158" y="-782989"/>
              <a:ext cx="2636326" cy="695031"/>
            </a:xfrm>
            <a:custGeom>
              <a:avLst/>
              <a:gdLst/>
              <a:ahLst/>
              <a:cxnLst/>
              <a:rect l="l" t="t" r="r" b="b"/>
              <a:pathLst>
                <a:path w="2636326" h="695031">
                  <a:moveTo>
                    <a:pt x="0" y="0"/>
                  </a:moveTo>
                  <a:lnTo>
                    <a:pt x="2636326" y="0"/>
                  </a:lnTo>
                  <a:lnTo>
                    <a:pt x="2636326" y="695031"/>
                  </a:lnTo>
                  <a:lnTo>
                    <a:pt x="0" y="695031"/>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GB" dirty="0"/>
            </a:p>
          </p:txBody>
        </p:sp>
        <p:sp>
          <p:nvSpPr>
            <p:cNvPr id="54" name="Freeform 21">
              <a:extLst>
                <a:ext uri="{FF2B5EF4-FFF2-40B4-BE49-F238E27FC236}">
                  <a16:creationId xmlns:a16="http://schemas.microsoft.com/office/drawing/2014/main" id="{0B46E3B2-3BFA-45F2-8671-6DA85F1C54DF}"/>
                </a:ext>
              </a:extLst>
            </p:cNvPr>
            <p:cNvSpPr/>
            <p:nvPr/>
          </p:nvSpPr>
          <p:spPr>
            <a:xfrm>
              <a:off x="2337487" y="-779208"/>
              <a:ext cx="2636326" cy="695031"/>
            </a:xfrm>
            <a:custGeom>
              <a:avLst/>
              <a:gdLst/>
              <a:ahLst/>
              <a:cxnLst/>
              <a:rect l="l" t="t" r="r" b="b"/>
              <a:pathLst>
                <a:path w="2636326" h="695031">
                  <a:moveTo>
                    <a:pt x="0" y="0"/>
                  </a:moveTo>
                  <a:lnTo>
                    <a:pt x="2636325" y="0"/>
                  </a:lnTo>
                  <a:lnTo>
                    <a:pt x="2636325" y="695031"/>
                  </a:lnTo>
                  <a:lnTo>
                    <a:pt x="0" y="695031"/>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sp>
        <p:sp>
          <p:nvSpPr>
            <p:cNvPr id="55" name="TextBox 22">
              <a:extLst>
                <a:ext uri="{FF2B5EF4-FFF2-40B4-BE49-F238E27FC236}">
                  <a16:creationId xmlns:a16="http://schemas.microsoft.com/office/drawing/2014/main" id="{EC8AB5E8-33FA-44D8-A7D0-6C9786324A7E}"/>
                </a:ext>
              </a:extLst>
            </p:cNvPr>
            <p:cNvSpPr txBox="1"/>
            <p:nvPr/>
          </p:nvSpPr>
          <p:spPr>
            <a:xfrm>
              <a:off x="40076" y="-607628"/>
              <a:ext cx="4706380" cy="377027"/>
            </a:xfrm>
            <a:prstGeom prst="rect">
              <a:avLst/>
            </a:prstGeom>
          </p:spPr>
          <p:txBody>
            <a:bodyPr wrap="square" lIns="0" tIns="0" rIns="0" bIns="0" rtlCol="0" anchor="t">
              <a:spAutoFit/>
            </a:bodyPr>
            <a:lstStyle/>
            <a:p>
              <a:pPr algn="ctr">
                <a:lnSpc>
                  <a:spcPts val="2600"/>
                </a:lnSpc>
              </a:pPr>
              <a:r>
                <a:rPr lang="en-US" sz="2000" spc="94" dirty="0">
                  <a:solidFill>
                    <a:srgbClr val="FFFFFF"/>
                  </a:solidFill>
                  <a:latin typeface="Sailors"/>
                </a:rPr>
                <a:t>Collect Stamps</a:t>
              </a:r>
            </a:p>
          </p:txBody>
        </p:sp>
      </p:grpSp>
      <p:sp>
        <p:nvSpPr>
          <p:cNvPr id="38" name="Rectangle 37">
            <a:extLst>
              <a:ext uri="{FF2B5EF4-FFF2-40B4-BE49-F238E27FC236}">
                <a16:creationId xmlns:a16="http://schemas.microsoft.com/office/drawing/2014/main" id="{712B798F-BC03-4DA3-BB17-796D25EFFD92}"/>
              </a:ext>
            </a:extLst>
          </p:cNvPr>
          <p:cNvSpPr/>
          <p:nvPr/>
        </p:nvSpPr>
        <p:spPr>
          <a:xfrm>
            <a:off x="561466" y="5111983"/>
            <a:ext cx="710527" cy="6097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3" name="Rectangle 62">
            <a:extLst>
              <a:ext uri="{FF2B5EF4-FFF2-40B4-BE49-F238E27FC236}">
                <a16:creationId xmlns:a16="http://schemas.microsoft.com/office/drawing/2014/main" id="{36D7CDAF-6A9B-4264-831C-73B4F7A4BE10}"/>
              </a:ext>
            </a:extLst>
          </p:cNvPr>
          <p:cNvSpPr/>
          <p:nvPr/>
        </p:nvSpPr>
        <p:spPr>
          <a:xfrm>
            <a:off x="1341495" y="5116978"/>
            <a:ext cx="642047" cy="6097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Rectangle 63">
            <a:extLst>
              <a:ext uri="{FF2B5EF4-FFF2-40B4-BE49-F238E27FC236}">
                <a16:creationId xmlns:a16="http://schemas.microsoft.com/office/drawing/2014/main" id="{0A3AB4FE-8A87-4BB4-9CA3-1D4D983B6BD2}"/>
              </a:ext>
            </a:extLst>
          </p:cNvPr>
          <p:cNvSpPr/>
          <p:nvPr/>
        </p:nvSpPr>
        <p:spPr>
          <a:xfrm>
            <a:off x="2076431" y="5111982"/>
            <a:ext cx="642047" cy="6097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Rectangle 64">
            <a:extLst>
              <a:ext uri="{FF2B5EF4-FFF2-40B4-BE49-F238E27FC236}">
                <a16:creationId xmlns:a16="http://schemas.microsoft.com/office/drawing/2014/main" id="{514E49DE-0D45-4FB7-94E2-4D143D2B2F93}"/>
              </a:ext>
            </a:extLst>
          </p:cNvPr>
          <p:cNvSpPr/>
          <p:nvPr/>
        </p:nvSpPr>
        <p:spPr>
          <a:xfrm>
            <a:off x="2782217" y="5111981"/>
            <a:ext cx="637214" cy="6097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a:extLst>
              <a:ext uri="{FF2B5EF4-FFF2-40B4-BE49-F238E27FC236}">
                <a16:creationId xmlns:a16="http://schemas.microsoft.com/office/drawing/2014/main" id="{3558A2CA-595E-4D8F-9D52-B5B5B3A6292D}"/>
              </a:ext>
            </a:extLst>
          </p:cNvPr>
          <p:cNvSpPr/>
          <p:nvPr/>
        </p:nvSpPr>
        <p:spPr>
          <a:xfrm>
            <a:off x="3523575" y="5111980"/>
            <a:ext cx="637214" cy="6097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ectangle 55">
            <a:extLst>
              <a:ext uri="{FF2B5EF4-FFF2-40B4-BE49-F238E27FC236}">
                <a16:creationId xmlns:a16="http://schemas.microsoft.com/office/drawing/2014/main" id="{AD7A883E-8EBF-475E-AFB2-AD03BB2FDEB1}"/>
              </a:ext>
            </a:extLst>
          </p:cNvPr>
          <p:cNvSpPr/>
          <p:nvPr/>
        </p:nvSpPr>
        <p:spPr>
          <a:xfrm>
            <a:off x="4251203" y="5111979"/>
            <a:ext cx="637214" cy="6097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Rectangle 56">
            <a:extLst>
              <a:ext uri="{FF2B5EF4-FFF2-40B4-BE49-F238E27FC236}">
                <a16:creationId xmlns:a16="http://schemas.microsoft.com/office/drawing/2014/main" id="{728F1C7F-9073-4E76-B097-D77D0405F28E}"/>
              </a:ext>
            </a:extLst>
          </p:cNvPr>
          <p:cNvSpPr/>
          <p:nvPr/>
        </p:nvSpPr>
        <p:spPr>
          <a:xfrm>
            <a:off x="1348081" y="5832960"/>
            <a:ext cx="637214" cy="6097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ectangle 57">
            <a:extLst>
              <a:ext uri="{FF2B5EF4-FFF2-40B4-BE49-F238E27FC236}">
                <a16:creationId xmlns:a16="http://schemas.microsoft.com/office/drawing/2014/main" id="{BC19CF6D-712C-4FE3-B11F-83FCCC5E1D68}"/>
              </a:ext>
            </a:extLst>
          </p:cNvPr>
          <p:cNvSpPr/>
          <p:nvPr/>
        </p:nvSpPr>
        <p:spPr>
          <a:xfrm>
            <a:off x="545644" y="5832960"/>
            <a:ext cx="710527" cy="6097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Rectangle 58">
            <a:extLst>
              <a:ext uri="{FF2B5EF4-FFF2-40B4-BE49-F238E27FC236}">
                <a16:creationId xmlns:a16="http://schemas.microsoft.com/office/drawing/2014/main" id="{28F6EA89-0739-468E-A3EC-EE80C8E79523}"/>
              </a:ext>
            </a:extLst>
          </p:cNvPr>
          <p:cNvSpPr/>
          <p:nvPr/>
        </p:nvSpPr>
        <p:spPr>
          <a:xfrm>
            <a:off x="2081264" y="5804912"/>
            <a:ext cx="601740" cy="6377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Rectangle 59">
            <a:extLst>
              <a:ext uri="{FF2B5EF4-FFF2-40B4-BE49-F238E27FC236}">
                <a16:creationId xmlns:a16="http://schemas.microsoft.com/office/drawing/2014/main" id="{71BD78BF-8C65-4FC7-B5AB-06CA2079F384}"/>
              </a:ext>
            </a:extLst>
          </p:cNvPr>
          <p:cNvSpPr/>
          <p:nvPr/>
        </p:nvSpPr>
        <p:spPr>
          <a:xfrm>
            <a:off x="2779330" y="5804912"/>
            <a:ext cx="637214" cy="6377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Rectangle 60">
            <a:extLst>
              <a:ext uri="{FF2B5EF4-FFF2-40B4-BE49-F238E27FC236}">
                <a16:creationId xmlns:a16="http://schemas.microsoft.com/office/drawing/2014/main" id="{55DB7CDE-A449-4D95-A586-44F456C9F3B4}"/>
              </a:ext>
            </a:extLst>
          </p:cNvPr>
          <p:cNvSpPr/>
          <p:nvPr/>
        </p:nvSpPr>
        <p:spPr>
          <a:xfrm>
            <a:off x="3523063" y="5804912"/>
            <a:ext cx="637214" cy="6377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Rectangle 61">
            <a:extLst>
              <a:ext uri="{FF2B5EF4-FFF2-40B4-BE49-F238E27FC236}">
                <a16:creationId xmlns:a16="http://schemas.microsoft.com/office/drawing/2014/main" id="{2FFD7C51-25B3-42F4-8550-AB47BE9C331E}"/>
              </a:ext>
            </a:extLst>
          </p:cNvPr>
          <p:cNvSpPr/>
          <p:nvPr/>
        </p:nvSpPr>
        <p:spPr>
          <a:xfrm>
            <a:off x="4252099" y="5795011"/>
            <a:ext cx="637214" cy="647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Rectangle 65">
            <a:extLst>
              <a:ext uri="{FF2B5EF4-FFF2-40B4-BE49-F238E27FC236}">
                <a16:creationId xmlns:a16="http://schemas.microsoft.com/office/drawing/2014/main" id="{483DBC8C-87A6-4B50-8665-8F2D9E03A586}"/>
              </a:ext>
            </a:extLst>
          </p:cNvPr>
          <p:cNvSpPr/>
          <p:nvPr/>
        </p:nvSpPr>
        <p:spPr>
          <a:xfrm>
            <a:off x="561466" y="6576002"/>
            <a:ext cx="710527" cy="6097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Rectangle 67">
            <a:extLst>
              <a:ext uri="{FF2B5EF4-FFF2-40B4-BE49-F238E27FC236}">
                <a16:creationId xmlns:a16="http://schemas.microsoft.com/office/drawing/2014/main" id="{6C4EE2FC-B55E-4250-861F-171CBB9CC71B}"/>
              </a:ext>
            </a:extLst>
          </p:cNvPr>
          <p:cNvSpPr/>
          <p:nvPr/>
        </p:nvSpPr>
        <p:spPr>
          <a:xfrm>
            <a:off x="1326366" y="6569047"/>
            <a:ext cx="687063" cy="6097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Rectangle 68">
            <a:extLst>
              <a:ext uri="{FF2B5EF4-FFF2-40B4-BE49-F238E27FC236}">
                <a16:creationId xmlns:a16="http://schemas.microsoft.com/office/drawing/2014/main" id="{9656C078-6BF6-48FA-B08A-1F442F955AD9}"/>
              </a:ext>
            </a:extLst>
          </p:cNvPr>
          <p:cNvSpPr/>
          <p:nvPr/>
        </p:nvSpPr>
        <p:spPr>
          <a:xfrm>
            <a:off x="2093034" y="6553160"/>
            <a:ext cx="642047" cy="6097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Rectangle 69">
            <a:extLst>
              <a:ext uri="{FF2B5EF4-FFF2-40B4-BE49-F238E27FC236}">
                <a16:creationId xmlns:a16="http://schemas.microsoft.com/office/drawing/2014/main" id="{F07BF590-762F-428F-9C22-3ECF5FC0A2A0}"/>
              </a:ext>
            </a:extLst>
          </p:cNvPr>
          <p:cNvSpPr/>
          <p:nvPr/>
        </p:nvSpPr>
        <p:spPr>
          <a:xfrm>
            <a:off x="2827349" y="6553160"/>
            <a:ext cx="642047" cy="6097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a:extLst>
              <a:ext uri="{FF2B5EF4-FFF2-40B4-BE49-F238E27FC236}">
                <a16:creationId xmlns:a16="http://schemas.microsoft.com/office/drawing/2014/main" id="{A54A9710-C209-48AD-97E2-C53B4038D3EA}"/>
              </a:ext>
            </a:extLst>
          </p:cNvPr>
          <p:cNvSpPr/>
          <p:nvPr/>
        </p:nvSpPr>
        <p:spPr>
          <a:xfrm>
            <a:off x="3546208" y="6540207"/>
            <a:ext cx="642047" cy="6097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Rectangle 71">
            <a:extLst>
              <a:ext uri="{FF2B5EF4-FFF2-40B4-BE49-F238E27FC236}">
                <a16:creationId xmlns:a16="http://schemas.microsoft.com/office/drawing/2014/main" id="{7ECE3CD7-B212-4878-B5A2-3CC6ABEA2193}"/>
              </a:ext>
            </a:extLst>
          </p:cNvPr>
          <p:cNvSpPr/>
          <p:nvPr/>
        </p:nvSpPr>
        <p:spPr>
          <a:xfrm>
            <a:off x="4251203" y="6523038"/>
            <a:ext cx="642047" cy="6097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flipV="1">
            <a:off x="5346000" y="0"/>
            <a:ext cx="19050" cy="8277601"/>
          </a:xfrm>
          <a:prstGeom prst="line">
            <a:avLst/>
          </a:prstGeom>
          <a:ln w="38100" cap="flat">
            <a:solidFill>
              <a:srgbClr val="A6A6A6"/>
            </a:solidFill>
            <a:prstDash val="solid"/>
            <a:headEnd type="none" w="sm" len="sm"/>
            <a:tailEnd type="none" w="sm" len="sm"/>
          </a:ln>
        </p:spPr>
      </p:sp>
      <p:grpSp>
        <p:nvGrpSpPr>
          <p:cNvPr id="3" name="Group 3"/>
          <p:cNvGrpSpPr/>
          <p:nvPr/>
        </p:nvGrpSpPr>
        <p:grpSpPr>
          <a:xfrm>
            <a:off x="781594" y="1142221"/>
            <a:ext cx="3622992" cy="618635"/>
            <a:chOff x="0" y="-36234"/>
            <a:chExt cx="5124126" cy="1041460"/>
          </a:xfrm>
        </p:grpSpPr>
        <p:sp>
          <p:nvSpPr>
            <p:cNvPr id="4" name="Freeform 4"/>
            <p:cNvSpPr/>
            <p:nvPr/>
          </p:nvSpPr>
          <p:spPr>
            <a:xfrm>
              <a:off x="0" y="0"/>
              <a:ext cx="3812927" cy="1005226"/>
            </a:xfrm>
            <a:custGeom>
              <a:avLst/>
              <a:gdLst/>
              <a:ahLst/>
              <a:cxnLst/>
              <a:rect l="l" t="t" r="r" b="b"/>
              <a:pathLst>
                <a:path w="3812927" h="1005226">
                  <a:moveTo>
                    <a:pt x="0" y="0"/>
                  </a:moveTo>
                  <a:lnTo>
                    <a:pt x="3812927" y="0"/>
                  </a:lnTo>
                  <a:lnTo>
                    <a:pt x="3812927" y="1005226"/>
                  </a:lnTo>
                  <a:lnTo>
                    <a:pt x="0" y="1005226"/>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5" name="Freeform 5"/>
            <p:cNvSpPr/>
            <p:nvPr/>
          </p:nvSpPr>
          <p:spPr>
            <a:xfrm>
              <a:off x="1311199" y="0"/>
              <a:ext cx="3812927" cy="1005226"/>
            </a:xfrm>
            <a:custGeom>
              <a:avLst/>
              <a:gdLst/>
              <a:ahLst/>
              <a:cxnLst/>
              <a:rect l="l" t="t" r="r" b="b"/>
              <a:pathLst>
                <a:path w="3812927" h="1005226">
                  <a:moveTo>
                    <a:pt x="0" y="0"/>
                  </a:moveTo>
                  <a:lnTo>
                    <a:pt x="3812927" y="0"/>
                  </a:lnTo>
                  <a:lnTo>
                    <a:pt x="3812927" y="1005226"/>
                  </a:lnTo>
                  <a:lnTo>
                    <a:pt x="0" y="1005226"/>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GB" dirty="0"/>
            </a:p>
          </p:txBody>
        </p:sp>
        <p:sp>
          <p:nvSpPr>
            <p:cNvPr id="6" name="TextBox 6"/>
            <p:cNvSpPr txBox="1"/>
            <p:nvPr/>
          </p:nvSpPr>
          <p:spPr>
            <a:xfrm>
              <a:off x="53748" y="-36234"/>
              <a:ext cx="4744929" cy="1031847"/>
            </a:xfrm>
            <a:prstGeom prst="rect">
              <a:avLst/>
            </a:prstGeom>
          </p:spPr>
          <p:txBody>
            <a:bodyPr wrap="square" lIns="0" tIns="0" rIns="0" bIns="0" rtlCol="0" anchor="t">
              <a:spAutoFit/>
            </a:bodyPr>
            <a:lstStyle/>
            <a:p>
              <a:pPr algn="ctr">
                <a:lnSpc>
                  <a:spcPts val="2600"/>
                </a:lnSpc>
              </a:pPr>
              <a:r>
                <a:rPr lang="en-US" spc="94" dirty="0">
                  <a:solidFill>
                    <a:srgbClr val="FFFFFF"/>
                  </a:solidFill>
                  <a:latin typeface="Sailors"/>
                </a:rPr>
                <a:t>what IS AVAILABLE at healthy hub?</a:t>
              </a:r>
            </a:p>
          </p:txBody>
        </p:sp>
      </p:grpSp>
      <p:sp>
        <p:nvSpPr>
          <p:cNvPr id="7" name="AutoShape 7"/>
          <p:cNvSpPr/>
          <p:nvPr/>
        </p:nvSpPr>
        <p:spPr>
          <a:xfrm rot="-5400000">
            <a:off x="2169766" y="-2150714"/>
            <a:ext cx="1035052" cy="5336475"/>
          </a:xfrm>
          <a:prstGeom prst="rect">
            <a:avLst/>
          </a:prstGeom>
          <a:solidFill>
            <a:srgbClr val="27378C"/>
          </a:solidFill>
        </p:spPr>
      </p:sp>
      <p:sp>
        <p:nvSpPr>
          <p:cNvPr id="8" name="TextBox 8"/>
          <p:cNvSpPr txBox="1"/>
          <p:nvPr/>
        </p:nvSpPr>
        <p:spPr>
          <a:xfrm>
            <a:off x="176853" y="63943"/>
            <a:ext cx="4883233" cy="882921"/>
          </a:xfrm>
          <a:prstGeom prst="rect">
            <a:avLst/>
          </a:prstGeom>
        </p:spPr>
        <p:txBody>
          <a:bodyPr lIns="0" tIns="0" rIns="0" bIns="0" rtlCol="0" anchor="t">
            <a:spAutoFit/>
          </a:bodyPr>
          <a:lstStyle/>
          <a:p>
            <a:pPr algn="ctr">
              <a:lnSpc>
                <a:spcPts val="2364"/>
              </a:lnSpc>
            </a:pPr>
            <a:r>
              <a:rPr lang="en-US" sz="1576" dirty="0">
                <a:solidFill>
                  <a:srgbClr val="FFFFFF"/>
                </a:solidFill>
                <a:latin typeface="Asap"/>
              </a:rPr>
              <a:t>Your Healthy Hub is all about supporting you to make positive changes that help you become the healthiest, happiest version of you!</a:t>
            </a:r>
          </a:p>
        </p:txBody>
      </p:sp>
      <p:sp>
        <p:nvSpPr>
          <p:cNvPr id="9" name="TextBox 9"/>
          <p:cNvSpPr txBox="1"/>
          <p:nvPr/>
        </p:nvSpPr>
        <p:spPr>
          <a:xfrm>
            <a:off x="176852" y="1895372"/>
            <a:ext cx="4892923" cy="3910558"/>
          </a:xfrm>
          <a:prstGeom prst="rect">
            <a:avLst/>
          </a:prstGeom>
        </p:spPr>
        <p:txBody>
          <a:bodyPr wrap="square" lIns="0" tIns="0" rIns="0" bIns="0" rtlCol="0" anchor="t">
            <a:spAutoFit/>
          </a:bodyPr>
          <a:lstStyle/>
          <a:p>
            <a:pPr algn="just">
              <a:lnSpc>
                <a:spcPts val="2214"/>
              </a:lnSpc>
            </a:pPr>
            <a:r>
              <a:rPr lang="en-US" sz="1400" dirty="0">
                <a:solidFill>
                  <a:srgbClr val="212627"/>
                </a:solidFill>
                <a:latin typeface="Asap"/>
              </a:rPr>
              <a:t>A relaxed informal space where you can chat to a Wellbeing Coach who will offer you a range of support, relating to your health and wellbeing, signposting you to financial, housing, volunteering &amp; social needs if needed.  </a:t>
            </a:r>
          </a:p>
          <a:p>
            <a:pPr algn="just">
              <a:lnSpc>
                <a:spcPts val="2214"/>
              </a:lnSpc>
            </a:pPr>
            <a:endParaRPr lang="en-US" sz="1100" dirty="0">
              <a:solidFill>
                <a:srgbClr val="212627"/>
              </a:solidFill>
              <a:latin typeface="Asap"/>
            </a:endParaRPr>
          </a:p>
          <a:p>
            <a:pPr algn="just">
              <a:lnSpc>
                <a:spcPts val="2214"/>
              </a:lnSpc>
            </a:pPr>
            <a:r>
              <a:rPr lang="en-US" sz="1400" dirty="0">
                <a:solidFill>
                  <a:srgbClr val="212627"/>
                </a:solidFill>
                <a:latin typeface="Asap"/>
              </a:rPr>
              <a:t>Healthy Hub offers a wide range of activities, gentle exercise, health chats, where you can meet new people from your community in a relaxed setting.</a:t>
            </a:r>
          </a:p>
          <a:p>
            <a:pPr algn="just">
              <a:lnSpc>
                <a:spcPts val="2214"/>
              </a:lnSpc>
            </a:pPr>
            <a:endParaRPr lang="en-US" sz="1400" dirty="0">
              <a:solidFill>
                <a:srgbClr val="212627"/>
              </a:solidFill>
              <a:latin typeface="Asap"/>
            </a:endParaRPr>
          </a:p>
          <a:p>
            <a:pPr algn="just">
              <a:lnSpc>
                <a:spcPts val="2214"/>
              </a:lnSpc>
            </a:pPr>
            <a:r>
              <a:rPr lang="en-US" sz="1400" dirty="0">
                <a:solidFill>
                  <a:srgbClr val="212627"/>
                </a:solidFill>
                <a:latin typeface="Asap"/>
              </a:rPr>
              <a:t>Connect with nature in green outdoor spaces, including relaxation &amp; breathing techniques, mindfulness,  bird song &amp; getting creative with natural materials in our garden</a:t>
            </a:r>
          </a:p>
          <a:p>
            <a:pPr algn="just">
              <a:lnSpc>
                <a:spcPts val="2214"/>
              </a:lnSpc>
            </a:pPr>
            <a:endParaRPr lang="en-US" sz="1100" dirty="0">
              <a:solidFill>
                <a:srgbClr val="212627"/>
              </a:solidFill>
              <a:latin typeface="Asap"/>
            </a:endParaRPr>
          </a:p>
          <a:p>
            <a:pPr algn="just">
              <a:lnSpc>
                <a:spcPts val="2214"/>
              </a:lnSpc>
            </a:pPr>
            <a:endParaRPr lang="en-US" sz="1100" dirty="0">
              <a:solidFill>
                <a:srgbClr val="212627"/>
              </a:solidFill>
              <a:latin typeface="Asap"/>
            </a:endParaRPr>
          </a:p>
        </p:txBody>
      </p:sp>
      <p:grpSp>
        <p:nvGrpSpPr>
          <p:cNvPr id="10" name="Group 10"/>
          <p:cNvGrpSpPr/>
          <p:nvPr/>
        </p:nvGrpSpPr>
        <p:grpSpPr>
          <a:xfrm>
            <a:off x="696922" y="5331625"/>
            <a:ext cx="3843094" cy="753920"/>
            <a:chOff x="0" y="0"/>
            <a:chExt cx="5124126" cy="1005226"/>
          </a:xfrm>
        </p:grpSpPr>
        <p:sp>
          <p:nvSpPr>
            <p:cNvPr id="11" name="Freeform 11"/>
            <p:cNvSpPr/>
            <p:nvPr/>
          </p:nvSpPr>
          <p:spPr>
            <a:xfrm>
              <a:off x="0" y="0"/>
              <a:ext cx="3812927" cy="1005226"/>
            </a:xfrm>
            <a:custGeom>
              <a:avLst/>
              <a:gdLst/>
              <a:ahLst/>
              <a:cxnLst/>
              <a:rect l="l" t="t" r="r" b="b"/>
              <a:pathLst>
                <a:path w="3812927" h="1005226">
                  <a:moveTo>
                    <a:pt x="0" y="0"/>
                  </a:moveTo>
                  <a:lnTo>
                    <a:pt x="3812927" y="0"/>
                  </a:lnTo>
                  <a:lnTo>
                    <a:pt x="3812927" y="1005226"/>
                  </a:lnTo>
                  <a:lnTo>
                    <a:pt x="0" y="1005226"/>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12" name="Freeform 12"/>
            <p:cNvSpPr/>
            <p:nvPr/>
          </p:nvSpPr>
          <p:spPr>
            <a:xfrm>
              <a:off x="1311199" y="0"/>
              <a:ext cx="3812927" cy="1005226"/>
            </a:xfrm>
            <a:custGeom>
              <a:avLst/>
              <a:gdLst/>
              <a:ahLst/>
              <a:cxnLst/>
              <a:rect l="l" t="t" r="r" b="b"/>
              <a:pathLst>
                <a:path w="3812927" h="1005226">
                  <a:moveTo>
                    <a:pt x="0" y="0"/>
                  </a:moveTo>
                  <a:lnTo>
                    <a:pt x="3812927" y="0"/>
                  </a:lnTo>
                  <a:lnTo>
                    <a:pt x="3812927" y="1005226"/>
                  </a:lnTo>
                  <a:lnTo>
                    <a:pt x="0" y="1005226"/>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13" name="TextBox 13"/>
            <p:cNvSpPr txBox="1"/>
            <p:nvPr/>
          </p:nvSpPr>
          <p:spPr>
            <a:xfrm>
              <a:off x="129724" y="75155"/>
              <a:ext cx="4864678" cy="372666"/>
            </a:xfrm>
            <a:prstGeom prst="rect">
              <a:avLst/>
            </a:prstGeom>
          </p:spPr>
          <p:txBody>
            <a:bodyPr lIns="0" tIns="0" rIns="0" bIns="0" rtlCol="0" anchor="t">
              <a:spAutoFit/>
            </a:bodyPr>
            <a:lstStyle/>
            <a:p>
              <a:pPr algn="ctr">
                <a:lnSpc>
                  <a:spcPts val="2600"/>
                </a:lnSpc>
              </a:pPr>
              <a:r>
                <a:rPr lang="en-US" spc="94" dirty="0">
                  <a:solidFill>
                    <a:srgbClr val="FFFFFF"/>
                  </a:solidFill>
                  <a:latin typeface="Sailors"/>
                </a:rPr>
                <a:t>how do I access healthy hub?</a:t>
              </a:r>
            </a:p>
          </p:txBody>
        </p:sp>
      </p:grpSp>
      <p:sp>
        <p:nvSpPr>
          <p:cNvPr id="14" name="TextBox 14"/>
          <p:cNvSpPr txBox="1"/>
          <p:nvPr/>
        </p:nvSpPr>
        <p:spPr>
          <a:xfrm>
            <a:off x="186542" y="6231284"/>
            <a:ext cx="4883233" cy="815736"/>
          </a:xfrm>
          <a:prstGeom prst="rect">
            <a:avLst/>
          </a:prstGeom>
        </p:spPr>
        <p:txBody>
          <a:bodyPr lIns="0" tIns="0" rIns="0" bIns="0" rtlCol="0" anchor="t">
            <a:spAutoFit/>
          </a:bodyPr>
          <a:lstStyle/>
          <a:p>
            <a:pPr algn="just">
              <a:lnSpc>
                <a:spcPts val="2214"/>
              </a:lnSpc>
            </a:pPr>
            <a:r>
              <a:rPr lang="en-US" sz="1400" dirty="0">
                <a:solidFill>
                  <a:srgbClr val="212627"/>
                </a:solidFill>
                <a:latin typeface="Asap"/>
              </a:rPr>
              <a:t>You might have been invited to come along by one of SOAR's Social Prescribing Link Workers or a member of staff from your GP Practice.  </a:t>
            </a:r>
          </a:p>
        </p:txBody>
      </p:sp>
      <p:grpSp>
        <p:nvGrpSpPr>
          <p:cNvPr id="15" name="Group 15"/>
          <p:cNvGrpSpPr/>
          <p:nvPr/>
        </p:nvGrpSpPr>
        <p:grpSpPr>
          <a:xfrm>
            <a:off x="6163070" y="279786"/>
            <a:ext cx="3856971" cy="624014"/>
            <a:chOff x="-41390" y="272070"/>
            <a:chExt cx="5171557" cy="1005226"/>
          </a:xfrm>
        </p:grpSpPr>
        <p:sp>
          <p:nvSpPr>
            <p:cNvPr id="16" name="Freeform 16"/>
            <p:cNvSpPr/>
            <p:nvPr/>
          </p:nvSpPr>
          <p:spPr>
            <a:xfrm>
              <a:off x="-41390" y="272070"/>
              <a:ext cx="3812926" cy="1005226"/>
            </a:xfrm>
            <a:custGeom>
              <a:avLst/>
              <a:gdLst/>
              <a:ahLst/>
              <a:cxnLst/>
              <a:rect l="l" t="t" r="r" b="b"/>
              <a:pathLst>
                <a:path w="3812927" h="1005226">
                  <a:moveTo>
                    <a:pt x="0" y="0"/>
                  </a:moveTo>
                  <a:lnTo>
                    <a:pt x="3812927" y="0"/>
                  </a:lnTo>
                  <a:lnTo>
                    <a:pt x="3812927" y="1005226"/>
                  </a:lnTo>
                  <a:lnTo>
                    <a:pt x="0" y="1005226"/>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17" name="Freeform 17"/>
            <p:cNvSpPr/>
            <p:nvPr/>
          </p:nvSpPr>
          <p:spPr>
            <a:xfrm>
              <a:off x="1317240" y="272070"/>
              <a:ext cx="3812927" cy="1005226"/>
            </a:xfrm>
            <a:custGeom>
              <a:avLst/>
              <a:gdLst/>
              <a:ahLst/>
              <a:cxnLst/>
              <a:rect l="l" t="t" r="r" b="b"/>
              <a:pathLst>
                <a:path w="3812927" h="1005226">
                  <a:moveTo>
                    <a:pt x="0" y="0"/>
                  </a:moveTo>
                  <a:lnTo>
                    <a:pt x="3812927" y="0"/>
                  </a:lnTo>
                  <a:lnTo>
                    <a:pt x="3812927" y="1005226"/>
                  </a:lnTo>
                  <a:lnTo>
                    <a:pt x="0" y="1005226"/>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18" name="TextBox 18"/>
            <p:cNvSpPr txBox="1"/>
            <p:nvPr/>
          </p:nvSpPr>
          <p:spPr>
            <a:xfrm>
              <a:off x="113580" y="405943"/>
              <a:ext cx="4864676" cy="450247"/>
            </a:xfrm>
            <a:prstGeom prst="rect">
              <a:avLst/>
            </a:prstGeom>
          </p:spPr>
          <p:txBody>
            <a:bodyPr lIns="0" tIns="0" rIns="0" bIns="0" rtlCol="0" anchor="t">
              <a:spAutoFit/>
            </a:bodyPr>
            <a:lstStyle/>
            <a:p>
              <a:pPr algn="ctr">
                <a:lnSpc>
                  <a:spcPts val="2600"/>
                </a:lnSpc>
              </a:pPr>
              <a:r>
                <a:rPr lang="en-US" spc="94" dirty="0">
                  <a:solidFill>
                    <a:srgbClr val="FFFFFF"/>
                  </a:solidFill>
                  <a:latin typeface="Sailors"/>
                </a:rPr>
                <a:t>What happens at healthy hub?</a:t>
              </a:r>
            </a:p>
          </p:txBody>
        </p:sp>
      </p:grpSp>
      <p:sp>
        <p:nvSpPr>
          <p:cNvPr id="19" name="TextBox 19"/>
          <p:cNvSpPr txBox="1"/>
          <p:nvPr/>
        </p:nvSpPr>
        <p:spPr>
          <a:xfrm>
            <a:off x="5732923" y="1114047"/>
            <a:ext cx="4644252" cy="3357009"/>
          </a:xfrm>
          <a:prstGeom prst="rect">
            <a:avLst/>
          </a:prstGeom>
        </p:spPr>
        <p:txBody>
          <a:bodyPr lIns="0" tIns="0" rIns="0" bIns="0" rtlCol="0" anchor="t">
            <a:spAutoFit/>
          </a:bodyPr>
          <a:lstStyle/>
          <a:p>
            <a:pPr algn="just">
              <a:lnSpc>
                <a:spcPts val="2214"/>
              </a:lnSpc>
            </a:pPr>
            <a:r>
              <a:rPr lang="en-US" sz="1400" dirty="0">
                <a:solidFill>
                  <a:srgbClr val="212627"/>
                </a:solidFill>
                <a:latin typeface="Asap"/>
              </a:rPr>
              <a:t>During your visit, you will be made very welcome. You may be asked to fill in some simple paperwork, such as asking your consent if you need to be referred for further services. </a:t>
            </a:r>
          </a:p>
          <a:p>
            <a:pPr algn="just">
              <a:lnSpc>
                <a:spcPts val="2214"/>
              </a:lnSpc>
            </a:pPr>
            <a:r>
              <a:rPr lang="en-US" sz="1400" dirty="0">
                <a:solidFill>
                  <a:srgbClr val="212627"/>
                </a:solidFill>
                <a:latin typeface="Asap"/>
              </a:rPr>
              <a:t>We will give you support to breakdown any barriers that might get in the way of achieving an healthier you.</a:t>
            </a:r>
          </a:p>
          <a:p>
            <a:pPr algn="just">
              <a:lnSpc>
                <a:spcPts val="2214"/>
              </a:lnSpc>
            </a:pPr>
            <a:endParaRPr lang="en-US" sz="1400" dirty="0">
              <a:solidFill>
                <a:srgbClr val="212627"/>
              </a:solidFill>
              <a:latin typeface="Asap"/>
            </a:endParaRPr>
          </a:p>
          <a:p>
            <a:pPr algn="just">
              <a:lnSpc>
                <a:spcPts val="2214"/>
              </a:lnSpc>
            </a:pPr>
            <a:r>
              <a:rPr lang="en-US" sz="1400" dirty="0">
                <a:solidFill>
                  <a:srgbClr val="212627"/>
                </a:solidFill>
                <a:latin typeface="Asap"/>
              </a:rPr>
              <a:t>You will be provided with information on the day that you can take home to read, so you are in control and don’t feel rushed to make a decision. Or you could be referred or signposted to a service or activity there and then. It’s your choice.</a:t>
            </a:r>
          </a:p>
          <a:p>
            <a:pPr algn="just">
              <a:lnSpc>
                <a:spcPts val="2214"/>
              </a:lnSpc>
            </a:pPr>
            <a:endParaRPr lang="en-US" sz="1476" dirty="0">
              <a:solidFill>
                <a:srgbClr val="212627"/>
              </a:solidFill>
              <a:latin typeface="Asap"/>
            </a:endParaRPr>
          </a:p>
        </p:txBody>
      </p:sp>
      <p:sp>
        <p:nvSpPr>
          <p:cNvPr id="24" name="TextBox 24"/>
          <p:cNvSpPr txBox="1"/>
          <p:nvPr/>
        </p:nvSpPr>
        <p:spPr>
          <a:xfrm>
            <a:off x="5752469" y="6554789"/>
            <a:ext cx="4644252" cy="533608"/>
          </a:xfrm>
          <a:prstGeom prst="rect">
            <a:avLst/>
          </a:prstGeom>
        </p:spPr>
        <p:txBody>
          <a:bodyPr lIns="0" tIns="0" rIns="0" bIns="0" rtlCol="0" anchor="t">
            <a:spAutoFit/>
          </a:bodyPr>
          <a:lstStyle/>
          <a:p>
            <a:pPr algn="just">
              <a:lnSpc>
                <a:spcPts val="2214"/>
              </a:lnSpc>
            </a:pPr>
            <a:r>
              <a:rPr lang="en-US" sz="1400" b="1" dirty="0">
                <a:solidFill>
                  <a:srgbClr val="212627"/>
                </a:solidFill>
                <a:latin typeface="Asap"/>
              </a:rPr>
              <a:t>Please note</a:t>
            </a:r>
            <a:r>
              <a:rPr lang="en-US" sz="1400" dirty="0">
                <a:solidFill>
                  <a:srgbClr val="212627"/>
                </a:solidFill>
                <a:latin typeface="Asap"/>
              </a:rPr>
              <a:t>: We cannot deal with urgent requests at this event. </a:t>
            </a:r>
          </a:p>
        </p:txBody>
      </p:sp>
      <p:grpSp>
        <p:nvGrpSpPr>
          <p:cNvPr id="31" name="Group 15">
            <a:extLst>
              <a:ext uri="{FF2B5EF4-FFF2-40B4-BE49-F238E27FC236}">
                <a16:creationId xmlns:a16="http://schemas.microsoft.com/office/drawing/2014/main" id="{00F30BF2-27AF-4B7C-9069-28F915288CD9}"/>
              </a:ext>
            </a:extLst>
          </p:cNvPr>
          <p:cNvGrpSpPr/>
          <p:nvPr/>
        </p:nvGrpSpPr>
        <p:grpSpPr>
          <a:xfrm>
            <a:off x="6060874" y="4403923"/>
            <a:ext cx="3821597" cy="624014"/>
            <a:chOff x="0" y="0"/>
            <a:chExt cx="5124126" cy="1005226"/>
          </a:xfrm>
        </p:grpSpPr>
        <p:sp>
          <p:nvSpPr>
            <p:cNvPr id="32" name="Freeform 16">
              <a:extLst>
                <a:ext uri="{FF2B5EF4-FFF2-40B4-BE49-F238E27FC236}">
                  <a16:creationId xmlns:a16="http://schemas.microsoft.com/office/drawing/2014/main" id="{68FF0741-CC56-4E8D-A823-726E2FC978BF}"/>
                </a:ext>
              </a:extLst>
            </p:cNvPr>
            <p:cNvSpPr/>
            <p:nvPr/>
          </p:nvSpPr>
          <p:spPr>
            <a:xfrm>
              <a:off x="0" y="0"/>
              <a:ext cx="3812927" cy="1005226"/>
            </a:xfrm>
            <a:custGeom>
              <a:avLst/>
              <a:gdLst/>
              <a:ahLst/>
              <a:cxnLst/>
              <a:rect l="l" t="t" r="r" b="b"/>
              <a:pathLst>
                <a:path w="3812927" h="1005226">
                  <a:moveTo>
                    <a:pt x="0" y="0"/>
                  </a:moveTo>
                  <a:lnTo>
                    <a:pt x="3812927" y="0"/>
                  </a:lnTo>
                  <a:lnTo>
                    <a:pt x="3812927" y="1005226"/>
                  </a:lnTo>
                  <a:lnTo>
                    <a:pt x="0" y="1005226"/>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33" name="Freeform 17">
              <a:extLst>
                <a:ext uri="{FF2B5EF4-FFF2-40B4-BE49-F238E27FC236}">
                  <a16:creationId xmlns:a16="http://schemas.microsoft.com/office/drawing/2014/main" id="{5C859F24-20B3-4BB9-BD93-CF3DB103B9B1}"/>
                </a:ext>
              </a:extLst>
            </p:cNvPr>
            <p:cNvSpPr/>
            <p:nvPr/>
          </p:nvSpPr>
          <p:spPr>
            <a:xfrm>
              <a:off x="1311199" y="0"/>
              <a:ext cx="3812927" cy="1005226"/>
            </a:xfrm>
            <a:custGeom>
              <a:avLst/>
              <a:gdLst/>
              <a:ahLst/>
              <a:cxnLst/>
              <a:rect l="l" t="t" r="r" b="b"/>
              <a:pathLst>
                <a:path w="3812927" h="1005226">
                  <a:moveTo>
                    <a:pt x="0" y="0"/>
                  </a:moveTo>
                  <a:lnTo>
                    <a:pt x="3812927" y="0"/>
                  </a:lnTo>
                  <a:lnTo>
                    <a:pt x="3812927" y="1005226"/>
                  </a:lnTo>
                  <a:lnTo>
                    <a:pt x="0" y="1005226"/>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GB" dirty="0"/>
            </a:p>
          </p:txBody>
        </p:sp>
        <p:sp>
          <p:nvSpPr>
            <p:cNvPr id="34" name="TextBox 18">
              <a:extLst>
                <a:ext uri="{FF2B5EF4-FFF2-40B4-BE49-F238E27FC236}">
                  <a16:creationId xmlns:a16="http://schemas.microsoft.com/office/drawing/2014/main" id="{2EE41CD3-C705-4B3B-847D-CF5BED75F11D}"/>
                </a:ext>
              </a:extLst>
            </p:cNvPr>
            <p:cNvSpPr txBox="1"/>
            <p:nvPr/>
          </p:nvSpPr>
          <p:spPr>
            <a:xfrm>
              <a:off x="108480" y="216291"/>
              <a:ext cx="4864677" cy="450247"/>
            </a:xfrm>
            <a:prstGeom prst="rect">
              <a:avLst/>
            </a:prstGeom>
          </p:spPr>
          <p:txBody>
            <a:bodyPr lIns="0" tIns="0" rIns="0" bIns="0" rtlCol="0" anchor="t">
              <a:spAutoFit/>
            </a:bodyPr>
            <a:lstStyle/>
            <a:p>
              <a:pPr algn="ctr">
                <a:lnSpc>
                  <a:spcPts val="2600"/>
                </a:lnSpc>
              </a:pPr>
              <a:r>
                <a:rPr lang="en-US" spc="94" dirty="0">
                  <a:solidFill>
                    <a:srgbClr val="FFFFFF"/>
                  </a:solidFill>
                  <a:latin typeface="Sailors"/>
                </a:rPr>
                <a:t>Chat &amp; brew</a:t>
              </a:r>
            </a:p>
          </p:txBody>
        </p:sp>
      </p:grpSp>
      <p:sp>
        <p:nvSpPr>
          <p:cNvPr id="35" name="TextBox 34">
            <a:extLst>
              <a:ext uri="{FF2B5EF4-FFF2-40B4-BE49-F238E27FC236}">
                <a16:creationId xmlns:a16="http://schemas.microsoft.com/office/drawing/2014/main" id="{7D01BC6F-4BA0-4C6D-96B2-6DC2B366DAC4}"/>
              </a:ext>
            </a:extLst>
          </p:cNvPr>
          <p:cNvSpPr txBox="1"/>
          <p:nvPr/>
        </p:nvSpPr>
        <p:spPr>
          <a:xfrm>
            <a:off x="5593550" y="5082463"/>
            <a:ext cx="4922998" cy="1472326"/>
          </a:xfrm>
          <a:prstGeom prst="rect">
            <a:avLst/>
          </a:prstGeom>
          <a:noFill/>
        </p:spPr>
        <p:txBody>
          <a:bodyPr wrap="square">
            <a:spAutoFit/>
          </a:bodyPr>
          <a:lstStyle/>
          <a:p>
            <a:pPr algn="just">
              <a:lnSpc>
                <a:spcPts val="2214"/>
              </a:lnSpc>
            </a:pPr>
            <a:r>
              <a:rPr lang="en-US" sz="1400" dirty="0">
                <a:solidFill>
                  <a:srgbClr val="212627"/>
                </a:solidFill>
                <a:latin typeface="Asap"/>
              </a:rPr>
              <a:t>Join us after your activity for a chat &amp; a brew, we will help you manage your health condition with presentations from special guest speakers once a month.</a:t>
            </a:r>
          </a:p>
          <a:p>
            <a:pPr algn="just">
              <a:lnSpc>
                <a:spcPts val="2214"/>
              </a:lnSpc>
            </a:pPr>
            <a:r>
              <a:rPr lang="en-US" sz="1400" dirty="0">
                <a:solidFill>
                  <a:srgbClr val="212627"/>
                </a:solidFill>
                <a:latin typeface="Asap"/>
              </a:rPr>
              <a:t>Let us know what else you would like to see at your Healthy Hub?</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TotalTime>
  <Words>409</Words>
  <Application>Microsoft Office PowerPoint</Application>
  <PresentationFormat>Custom</PresentationFormat>
  <Paragraphs>38</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Asap</vt:lpstr>
      <vt:lpstr>Sailors</vt:lpstr>
      <vt:lpstr>Calibri</vt:lpstr>
      <vt:lpstr>Arial</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 of welcome to wellbeing coaching</dc:title>
  <dc:creator>Guy Weston</dc:creator>
  <cp:lastModifiedBy>EAVES, Kara (GRENOSIDE SURGERY)</cp:lastModifiedBy>
  <cp:revision>42</cp:revision>
  <cp:lastPrinted>2024-07-16T15:27:07Z</cp:lastPrinted>
  <dcterms:created xsi:type="dcterms:W3CDTF">2006-08-16T00:00:00Z</dcterms:created>
  <dcterms:modified xsi:type="dcterms:W3CDTF">2024-11-28T17:13:58Z</dcterms:modified>
  <dc:identifier>DAF5B8RvLqI</dc:identifier>
</cp:coreProperties>
</file>